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4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9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077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0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066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615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311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22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38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270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077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FB4CBB1-70A9-40D7-B363-E2B492117ACB}" type="datetimeFigureOut">
              <a:rPr lang="ro-RO" smtClean="0"/>
              <a:t>12.08.2020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D5CBB48-57AF-4F6A-ACD5-3150C1026B32}" type="slidenum">
              <a:rPr lang="ro-RO" smtClean="0"/>
              <a:t>‹#›</a:t>
            </a:fld>
            <a:endParaRPr lang="ro-RO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4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-184244" y="4359636"/>
            <a:ext cx="7772400" cy="1463040"/>
          </a:xfrm>
        </p:spPr>
        <p:txBody>
          <a:bodyPr>
            <a:normAutofit/>
          </a:bodyPr>
          <a:lstStyle/>
          <a:p>
            <a:r>
              <a:rPr lang="ro-RO" sz="4000" b="1" dirty="0" smtClean="0"/>
              <a:t>COMUNICAREA NONVERBALĂ</a:t>
            </a:r>
            <a:br>
              <a:rPr lang="ro-RO" sz="4000" b="1" dirty="0" smtClean="0"/>
            </a:br>
            <a:endParaRPr lang="ro-RO" sz="400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o-RO" dirty="0" smtClean="0"/>
          </a:p>
          <a:p>
            <a:r>
              <a:rPr lang="ro-RO" dirty="0" smtClean="0"/>
              <a:t>Prof. Paraschiv Daniela Carmen</a:t>
            </a:r>
            <a:endParaRPr lang="ro-RO" dirty="0"/>
          </a:p>
        </p:txBody>
      </p:sp>
      <p:sp>
        <p:nvSpPr>
          <p:cNvPr id="4" name="Dreptunghi 3"/>
          <p:cNvSpPr/>
          <p:nvPr/>
        </p:nvSpPr>
        <p:spPr>
          <a:xfrm>
            <a:off x="1473958" y="5103674"/>
            <a:ext cx="6837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DOMENIUL DE PREGĂTIRE PROFESIONALĂ: ECONOMIC-COMERȚ</a:t>
            </a:r>
          </a:p>
          <a:p>
            <a:r>
              <a:rPr lang="ro-RO" dirty="0" smtClean="0"/>
              <a:t>CALIFICAREA </a:t>
            </a:r>
            <a:r>
              <a:rPr lang="ro-RO" dirty="0"/>
              <a:t>: TEHNICIAN ÎN ACTIVITĂȚI ECONOMICE, </a:t>
            </a:r>
            <a:r>
              <a:rPr lang="ro-RO" dirty="0" smtClean="0"/>
              <a:t>TEHNICIAN ÎN ADMINISTRAȚIE, TEHNICIAN </a:t>
            </a:r>
            <a:r>
              <a:rPr lang="ro-RO" dirty="0"/>
              <a:t>ACHIZIȚII ȘI CONTRACTĂRI, </a:t>
            </a:r>
            <a:r>
              <a:rPr lang="ro-RO" dirty="0" smtClean="0"/>
              <a:t>TEHNICIAN ÎN ACTIVITĂȚI DE COMERȚ </a:t>
            </a:r>
            <a:endParaRPr lang="ro-RO" dirty="0"/>
          </a:p>
          <a:p>
            <a:r>
              <a:rPr lang="ro-RO" dirty="0"/>
              <a:t>MODULUL :Etică și comunicare profesională</a:t>
            </a:r>
          </a:p>
          <a:p>
            <a:r>
              <a:rPr lang="ro-RO" dirty="0"/>
              <a:t>Clasa a X-a </a:t>
            </a:r>
          </a:p>
        </p:txBody>
      </p:sp>
    </p:spTree>
    <p:extLst>
      <p:ext uri="{BB962C8B-B14F-4D97-AF65-F5344CB8AC3E}">
        <p14:creationId xmlns:p14="http://schemas.microsoft.com/office/powerpoint/2010/main" val="40978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1854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4. APLICAȚII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037230"/>
            <a:ext cx="10515600" cy="5139733"/>
          </a:xfrm>
        </p:spPr>
        <p:txBody>
          <a:bodyPr>
            <a:normAutofit/>
          </a:bodyPr>
          <a:lstStyle/>
          <a:p>
            <a:r>
              <a:rPr lang="ro-RO" dirty="0"/>
              <a:t>a</a:t>
            </a:r>
            <a:r>
              <a:rPr lang="ro-RO" dirty="0" smtClean="0"/>
              <a:t>. </a:t>
            </a:r>
            <a:r>
              <a:rPr lang="ro-RO" b="1" dirty="0" smtClean="0"/>
              <a:t>Stabiliți semnificația mimicii </a:t>
            </a:r>
            <a:r>
              <a:rPr lang="en-GB" b="1" dirty="0"/>
              <a:t> </a:t>
            </a:r>
            <a:r>
              <a:rPr lang="ro-RO" b="1" dirty="0" smtClean="0"/>
              <a:t>și </a:t>
            </a:r>
            <a:r>
              <a:rPr lang="en-GB" b="1" dirty="0" err="1" smtClean="0"/>
              <a:t>gesturilor</a:t>
            </a:r>
            <a:r>
              <a:rPr lang="en-GB" b="1" dirty="0" smtClean="0"/>
              <a:t> </a:t>
            </a:r>
            <a:r>
              <a:rPr lang="ro-RO" b="1" dirty="0" smtClean="0"/>
              <a:t>persoanei</a:t>
            </a:r>
            <a:r>
              <a:rPr lang="ro-RO" dirty="0" smtClean="0"/>
              <a:t>,</a:t>
            </a:r>
            <a:r>
              <a:rPr lang="it-IT" dirty="0" smtClean="0"/>
              <a:t> </a:t>
            </a:r>
            <a:r>
              <a:rPr lang="ro-RO" dirty="0" smtClean="0"/>
              <a:t>p</a:t>
            </a:r>
            <a:r>
              <a:rPr lang="it-IT" dirty="0" smtClean="0"/>
              <a:t>entru fiecare imagine din cele </a:t>
            </a:r>
            <a:r>
              <a:rPr lang="ro-RO" dirty="0" smtClean="0"/>
              <a:t>șase</a:t>
            </a:r>
            <a:r>
              <a:rPr lang="it-IT" dirty="0" smtClean="0"/>
              <a:t> </a:t>
            </a:r>
            <a:r>
              <a:rPr lang="ro-RO" dirty="0" smtClean="0"/>
              <a:t> :</a:t>
            </a:r>
          </a:p>
          <a:p>
            <a:endParaRPr lang="ro-RO" dirty="0" smtClean="0"/>
          </a:p>
          <a:p>
            <a:endParaRPr lang="ro-RO" dirty="0" smtClean="0"/>
          </a:p>
          <a:p>
            <a:r>
              <a:rPr lang="ro-RO" dirty="0" smtClean="0"/>
              <a:t>b. </a:t>
            </a:r>
            <a:r>
              <a:rPr lang="ro-RO" b="1" dirty="0" smtClean="0"/>
              <a:t>Explicați cum vă organizați timpul </a:t>
            </a:r>
            <a:r>
              <a:rPr lang="ro-RO" dirty="0" smtClean="0"/>
              <a:t>atunci când vă pregătiți pentru o teză.</a:t>
            </a:r>
          </a:p>
          <a:p>
            <a:pPr algn="just"/>
            <a:r>
              <a:rPr lang="ro-RO" dirty="0"/>
              <a:t>c</a:t>
            </a:r>
            <a:r>
              <a:rPr lang="ro-RO" dirty="0" smtClean="0"/>
              <a:t>.  </a:t>
            </a:r>
            <a:r>
              <a:rPr lang="ro-RO" b="1" dirty="0" smtClean="0"/>
              <a:t>Identificați reguli de comunicare </a:t>
            </a:r>
          </a:p>
          <a:p>
            <a:pPr algn="just"/>
            <a:r>
              <a:rPr lang="ro-RO" b="1" dirty="0" smtClean="0"/>
              <a:t>nonverbală eficientă:</a:t>
            </a:r>
          </a:p>
          <a:p>
            <a:pPr algn="just"/>
            <a:endParaRPr lang="ro-RO" b="1" dirty="0" smtClean="0"/>
          </a:p>
          <a:p>
            <a:pPr algn="just"/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78" y="1380413"/>
            <a:ext cx="5906425" cy="1089831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625" y="3082333"/>
            <a:ext cx="4714261" cy="34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/>
              <a:t>d</a:t>
            </a:r>
            <a:r>
              <a:rPr lang="ro-RO" sz="2800" b="1" dirty="0" smtClean="0"/>
              <a:t>. Cum te simți azi ?</a:t>
            </a:r>
            <a:endParaRPr lang="ro-RO" sz="2800" b="1" dirty="0"/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892" y="1595734"/>
            <a:ext cx="4327451" cy="45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/>
              <a:t>CUPRINS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 dirty="0" smtClean="0"/>
              <a:t>Comunicarea nonverbală - elemente:</a:t>
            </a:r>
          </a:p>
          <a:p>
            <a:pPr marL="0" indent="0">
              <a:buNone/>
            </a:pPr>
            <a:r>
              <a:rPr lang="ro-RO" dirty="0" smtClean="0"/>
              <a:t>1. Limbajul corpului</a:t>
            </a:r>
          </a:p>
          <a:p>
            <a:pPr marL="0" indent="0">
              <a:buNone/>
            </a:pPr>
            <a:r>
              <a:rPr lang="ro-RO" dirty="0" smtClean="0"/>
              <a:t>2. Limbajul tăcerii</a:t>
            </a:r>
          </a:p>
          <a:p>
            <a:pPr marL="0" indent="0">
              <a:buNone/>
            </a:pPr>
            <a:r>
              <a:rPr lang="ro-RO" dirty="0" smtClean="0"/>
              <a:t>3. Limbajul timpului </a:t>
            </a:r>
          </a:p>
          <a:p>
            <a:pPr marL="0" indent="0">
              <a:buNone/>
            </a:pPr>
            <a:r>
              <a:rPr lang="ro-RO" dirty="0" smtClean="0"/>
              <a:t>4. Aplicații</a:t>
            </a:r>
            <a:br>
              <a:rPr lang="ro-RO" dirty="0" smtClean="0"/>
            </a:br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730" y="2424224"/>
            <a:ext cx="3856074" cy="260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8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/>
              <a:t>ELEMENTELE COMUNICĂRII NONVERBALE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b="1" dirty="0" smtClean="0"/>
              <a:t>Comunicarea </a:t>
            </a:r>
            <a:r>
              <a:rPr lang="ro-RO" b="1" dirty="0"/>
              <a:t>nonverbală </a:t>
            </a:r>
            <a:r>
              <a:rPr lang="ro-RO" dirty="0"/>
              <a:t>poate sprijini, contrazice sau substitui comunicarea verbală având </a:t>
            </a:r>
            <a:r>
              <a:rPr lang="ro-RO" dirty="0" err="1"/>
              <a:t>şi</a:t>
            </a:r>
            <a:r>
              <a:rPr lang="ro-RO" dirty="0"/>
              <a:t> un rol regulator </a:t>
            </a:r>
            <a:r>
              <a:rPr lang="ro-RO" dirty="0" err="1"/>
              <a:t>şi</a:t>
            </a:r>
            <a:r>
              <a:rPr lang="ro-RO" dirty="0"/>
              <a:t> de control a acesteia. </a:t>
            </a:r>
            <a:endParaRPr lang="ro-RO" dirty="0" smtClean="0"/>
          </a:p>
          <a:p>
            <a:r>
              <a:rPr lang="ro-RO" dirty="0" smtClean="0"/>
              <a:t>Ansamblul </a:t>
            </a:r>
            <a:r>
              <a:rPr lang="ro-RO" dirty="0"/>
              <a:t>elementelor nonverbale ale comunicării este numit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b="1" dirty="0" err="1"/>
              <a:t>metacomunicare</a:t>
            </a:r>
            <a:r>
              <a:rPr lang="ro-RO" b="1" dirty="0" smtClean="0"/>
              <a:t>.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b="1" i="1" dirty="0"/>
              <a:t>Elementele comunicării nonverbale sunt: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/>
              <a:t>limbajul </a:t>
            </a:r>
            <a:r>
              <a:rPr lang="ro-RO" i="1" dirty="0" smtClean="0"/>
              <a:t>corpului</a:t>
            </a:r>
            <a:r>
              <a:rPr lang="ro-RO" i="1" dirty="0"/>
              <a:t>,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/>
              <a:t>limbajul </a:t>
            </a:r>
            <a:r>
              <a:rPr lang="ro-RO" i="1" dirty="0" smtClean="0"/>
              <a:t>tăcerii,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 smtClean="0"/>
              <a:t>Limbajul timpului,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/>
              <a:t>limbajul </a:t>
            </a:r>
            <a:r>
              <a:rPr lang="ro-RO" i="1" dirty="0" err="1" smtClean="0"/>
              <a:t>vestimentaţiei</a:t>
            </a:r>
            <a:r>
              <a:rPr lang="ro-RO" i="1" dirty="0" smtClean="0"/>
              <a:t> ,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/>
              <a:t>l</a:t>
            </a:r>
            <a:r>
              <a:rPr lang="ro-RO" i="1" dirty="0" smtClean="0"/>
              <a:t>imbajul </a:t>
            </a:r>
            <a:r>
              <a:rPr lang="ro-RO" i="1" dirty="0" err="1" smtClean="0"/>
              <a:t>spaţiului</a:t>
            </a:r>
            <a:r>
              <a:rPr lang="ro-RO" i="1" dirty="0" smtClean="0"/>
              <a:t> ,</a:t>
            </a:r>
            <a:endParaRPr lang="ro-RO" dirty="0"/>
          </a:p>
          <a:p>
            <a:pPr marL="514350" indent="-514350">
              <a:buFont typeface="+mj-lt"/>
              <a:buAutoNum type="arabicPeriod"/>
            </a:pPr>
            <a:r>
              <a:rPr lang="ro-RO" i="1" dirty="0"/>
              <a:t>limbajul culorii.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449" y="3114556"/>
            <a:ext cx="4527962" cy="339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29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866"/>
          </a:xfrm>
        </p:spPr>
        <p:txBody>
          <a:bodyPr>
            <a:normAutofit fontScale="90000"/>
          </a:bodyPr>
          <a:lstStyle/>
          <a:p>
            <a:r>
              <a:rPr lang="ro-RO" sz="2800" b="1" dirty="0" smtClean="0"/>
              <a:t>1. LIMBAJUL CORPULUI</a:t>
            </a:r>
            <a:br>
              <a:rPr lang="ro-RO" sz="2800" b="1" dirty="0" smtClean="0"/>
            </a:b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1091821"/>
            <a:ext cx="10515600" cy="5085142"/>
          </a:xfrm>
        </p:spPr>
        <p:txBody>
          <a:bodyPr>
            <a:normAutofit fontScale="85000" lnSpcReduction="20000"/>
          </a:bodyPr>
          <a:lstStyle/>
          <a:p>
            <a:r>
              <a:rPr lang="ro-RO" b="1" dirty="0" err="1"/>
              <a:t>Poziţia</a:t>
            </a:r>
            <a:r>
              <a:rPr lang="ro-RO" b="1" dirty="0"/>
              <a:t> </a:t>
            </a:r>
            <a:r>
              <a:rPr lang="ro-RO" b="1" dirty="0" smtClean="0"/>
              <a:t>corpului </a:t>
            </a:r>
            <a:r>
              <a:rPr lang="ro-RO" dirty="0" smtClean="0"/>
              <a:t>( p</a:t>
            </a:r>
            <a:r>
              <a:rPr lang="ro-RO" i="1" dirty="0" smtClean="0"/>
              <a:t>ostura</a:t>
            </a:r>
            <a:r>
              <a:rPr lang="ro-RO" dirty="0" smtClean="0"/>
              <a:t>) </a:t>
            </a:r>
            <a:r>
              <a:rPr lang="ro-RO" dirty="0"/>
              <a:t>ne oferă </a:t>
            </a:r>
            <a:r>
              <a:rPr lang="ro-RO" dirty="0" err="1"/>
              <a:t>informaţii</a:t>
            </a:r>
            <a:r>
              <a:rPr lang="ro-RO" dirty="0"/>
              <a:t> utile cu privire la disponibilitatea interlocutorului de a comunica. </a:t>
            </a:r>
            <a:endParaRPr lang="ro-RO" dirty="0" smtClean="0"/>
          </a:p>
          <a:p>
            <a:r>
              <a:rPr lang="it-IT" b="1" dirty="0" smtClean="0"/>
              <a:t>Gesturile,</a:t>
            </a:r>
            <a:r>
              <a:rPr lang="it-IT" dirty="0" smtClean="0"/>
              <a:t> pe de altă parte ne dau indicii tot la fel de importante cu privire la personalit</a:t>
            </a:r>
            <a:r>
              <a:rPr lang="ro-RO" dirty="0" smtClean="0"/>
              <a:t>a-</a:t>
            </a:r>
            <a:r>
              <a:rPr lang="it-IT" dirty="0" smtClean="0"/>
              <a:t>tea interlocutorului, starea sa de spirit.</a:t>
            </a:r>
          </a:p>
          <a:p>
            <a:r>
              <a:rPr lang="ro-RO" dirty="0" smtClean="0"/>
              <a:t>În </a:t>
            </a:r>
            <a:r>
              <a:rPr lang="ro-RO" dirty="0"/>
              <a:t>practică întâlnim </a:t>
            </a:r>
            <a:r>
              <a:rPr lang="ro-RO" dirty="0" smtClean="0"/>
              <a:t>cel puțin cel </a:t>
            </a:r>
            <a:r>
              <a:rPr lang="ro-RO" dirty="0" err="1" smtClean="0"/>
              <a:t>puţin</a:t>
            </a:r>
            <a:r>
              <a:rPr lang="ro-RO" dirty="0" smtClean="0"/>
              <a:t> </a:t>
            </a:r>
            <a:r>
              <a:rPr lang="ro-RO" u="sng" dirty="0" smtClean="0"/>
              <a:t>6 posturi și gesturi </a:t>
            </a:r>
            <a:r>
              <a:rPr lang="ro-RO" u="sng" dirty="0"/>
              <a:t>de bază</a:t>
            </a:r>
            <a:r>
              <a:rPr lang="ro-RO" dirty="0" smtClean="0"/>
              <a:t>:</a:t>
            </a:r>
          </a:p>
          <a:p>
            <a:pPr>
              <a:buFontTx/>
              <a:buChar char="-"/>
            </a:pPr>
            <a:r>
              <a:rPr lang="ro-RO" b="1" dirty="0" err="1" smtClean="0"/>
              <a:t>braţele</a:t>
            </a:r>
            <a:r>
              <a:rPr lang="ro-RO" b="1" dirty="0" smtClean="0"/>
              <a:t> </a:t>
            </a:r>
            <a:r>
              <a:rPr lang="ro-RO" b="1" dirty="0" err="1" smtClean="0"/>
              <a:t>încrucişate</a:t>
            </a:r>
            <a:r>
              <a:rPr lang="ro-RO" b="1" dirty="0" smtClean="0"/>
              <a:t> la piept</a:t>
            </a:r>
            <a:r>
              <a:rPr lang="ro-RO" dirty="0"/>
              <a:t> </a:t>
            </a:r>
            <a:r>
              <a:rPr lang="ro-RO" dirty="0" smtClean="0"/>
              <a:t>când interlocutorul caută la nivel </a:t>
            </a:r>
            <a:r>
              <a:rPr lang="ro-RO" dirty="0" err="1" smtClean="0"/>
              <a:t>incon-știent</a:t>
            </a:r>
            <a:r>
              <a:rPr lang="ro-RO" dirty="0" smtClean="0"/>
              <a:t> să se protejeze, pt. că se simte amenințat sau inconfortabil;</a:t>
            </a:r>
          </a:p>
          <a:p>
            <a:pPr>
              <a:buFontTx/>
              <a:buChar char="-"/>
            </a:pPr>
            <a:r>
              <a:rPr lang="ro-RO" b="1" dirty="0"/>
              <a:t>m</a:t>
            </a:r>
            <a:r>
              <a:rPr lang="ro-RO" b="1" dirty="0" smtClean="0"/>
              <a:t>âinile în buzunar </a:t>
            </a:r>
            <a:r>
              <a:rPr lang="ro-RO" dirty="0" smtClean="0"/>
              <a:t>când </a:t>
            </a:r>
            <a:r>
              <a:rPr lang="ro-RO" dirty="0" err="1"/>
              <a:t>i</a:t>
            </a:r>
            <a:r>
              <a:rPr lang="ro-RO" dirty="0" err="1" smtClean="0"/>
              <a:t>nterlocutărul</a:t>
            </a:r>
            <a:r>
              <a:rPr lang="ro-RO" dirty="0" smtClean="0"/>
              <a:t> se simte în nesiguranță ori rușinat;</a:t>
            </a:r>
          </a:p>
          <a:p>
            <a:pPr>
              <a:buFontTx/>
              <a:buChar char="-"/>
            </a:pPr>
            <a:r>
              <a:rPr lang="ro-RO" b="1" dirty="0"/>
              <a:t>b</a:t>
            </a:r>
            <a:r>
              <a:rPr lang="ro-RO" b="1" dirty="0" smtClean="0"/>
              <a:t>rațele deschise sau relaxate pe lângă corp </a:t>
            </a:r>
            <a:r>
              <a:rPr lang="ro-RO" dirty="0" smtClean="0"/>
              <a:t>combinate </a:t>
            </a:r>
            <a:r>
              <a:rPr lang="ro-RO" b="1" dirty="0" smtClean="0"/>
              <a:t>cu postura dreaptă </a:t>
            </a:r>
            <a:r>
              <a:rPr lang="ro-RO" dirty="0" smtClean="0"/>
              <a:t>(spatele drept, privirea ridicată),indica faptul că persoana este încrezătoare și sigură pe sine;</a:t>
            </a:r>
          </a:p>
          <a:p>
            <a:pPr>
              <a:buFontTx/>
              <a:buChar char="-"/>
            </a:pPr>
            <a:r>
              <a:rPr lang="ro-RO" b="1" dirty="0" smtClean="0"/>
              <a:t>picioarelor </a:t>
            </a:r>
            <a:r>
              <a:rPr lang="ro-RO" b="1" dirty="0" err="1" smtClean="0"/>
              <a:t>încrucişate</a:t>
            </a:r>
            <a:r>
              <a:rPr lang="ro-RO" dirty="0" smtClean="0"/>
              <a:t>, arată că interlocutorul simte nevoia de a se proteja, se teme, este nesigur, pierde controlul;</a:t>
            </a:r>
          </a:p>
          <a:p>
            <a:pPr>
              <a:buFontTx/>
              <a:buChar char="-"/>
            </a:pPr>
            <a:r>
              <a:rPr lang="ro-RO" b="1" dirty="0"/>
              <a:t>p</a:t>
            </a:r>
            <a:r>
              <a:rPr lang="ro-RO" b="1" dirty="0" smtClean="0"/>
              <a:t>icioarele întinse, </a:t>
            </a:r>
            <a:r>
              <a:rPr lang="ro-RO" b="1" dirty="0" err="1" smtClean="0"/>
              <a:t>încrucişate</a:t>
            </a:r>
            <a:r>
              <a:rPr lang="ro-RO" b="1" dirty="0" smtClean="0"/>
              <a:t> sau drepte</a:t>
            </a:r>
            <a:r>
              <a:rPr lang="ro-RO" dirty="0" smtClean="0"/>
              <a:t>, arată că interlocutorul </a:t>
            </a:r>
            <a:r>
              <a:rPr lang="ro-RO" dirty="0" err="1" smtClean="0"/>
              <a:t>simtenesigură</a:t>
            </a:r>
            <a:r>
              <a:rPr lang="ro-RO" dirty="0" smtClean="0"/>
              <a:t> și încearcă să mascheze acest lucru adoptând o poziție care pare relaxată.</a:t>
            </a:r>
          </a:p>
          <a:p>
            <a:pPr>
              <a:buFontTx/>
              <a:buChar char="-"/>
            </a:pPr>
            <a:r>
              <a:rPr lang="ro-RO" b="1" dirty="0"/>
              <a:t>p</a:t>
            </a:r>
            <a:r>
              <a:rPr lang="ro-RO" b="1" dirty="0" smtClean="0"/>
              <a:t>icioarele relaxate, cu tălpile pe podea</a:t>
            </a:r>
            <a:r>
              <a:rPr lang="ro-RO" dirty="0" smtClean="0"/>
              <a:t>. „În majoritatea cazurilor, acest tip de poziție o adoptă persoanele sigure, încrezătoare, optimiste și deschise.</a:t>
            </a:r>
          </a:p>
        </p:txBody>
      </p:sp>
    </p:spTree>
    <p:extLst>
      <p:ext uri="{BB962C8B-B14F-4D97-AF65-F5344CB8AC3E}">
        <p14:creationId xmlns:p14="http://schemas.microsoft.com/office/powerpoint/2010/main" val="26757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03" y="451378"/>
            <a:ext cx="5494361" cy="1696399"/>
          </a:xfrm>
          <a:prstGeom prst="rect">
            <a:avLst/>
          </a:prstGeom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08" y="1392072"/>
            <a:ext cx="5951806" cy="507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03" y="2239763"/>
            <a:ext cx="5733805" cy="31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371745"/>
          </a:xfrm>
        </p:spPr>
        <p:txBody>
          <a:bodyPr/>
          <a:lstStyle/>
          <a:p>
            <a:r>
              <a:rPr lang="ro-RO" b="1" dirty="0" smtClean="0"/>
              <a:t>Mimica </a:t>
            </a:r>
            <a:r>
              <a:rPr lang="ro-RO" dirty="0" smtClean="0"/>
              <a:t>este o altă componentă relevantă a limbajului trupului.</a:t>
            </a:r>
          </a:p>
          <a:p>
            <a:pPr marL="514350" indent="-514350">
              <a:buFont typeface="+mj-lt"/>
              <a:buAutoNum type="alphaLcPeriod"/>
            </a:pPr>
            <a:r>
              <a:rPr lang="ro-RO" b="1" dirty="0" smtClean="0"/>
              <a:t>O expresie facială aspră sau inexpresivă </a:t>
            </a:r>
            <a:r>
              <a:rPr lang="ro-RO" dirty="0" smtClean="0"/>
              <a:t>indică adesea ostilitate.</a:t>
            </a:r>
          </a:p>
          <a:p>
            <a:pPr marL="514350" indent="-514350">
              <a:buFont typeface="+mj-lt"/>
              <a:buAutoNum type="alphaLcPeriod"/>
            </a:pPr>
            <a:r>
              <a:rPr lang="ro-RO" b="1" dirty="0" smtClean="0"/>
              <a:t>Contactul vizual consecvent </a:t>
            </a:r>
            <a:r>
              <a:rPr lang="ro-RO" dirty="0" smtClean="0"/>
              <a:t>poate indica faptul că o persoană se gândește pozitiv la ceea ce spune vorbitorul. </a:t>
            </a:r>
          </a:p>
          <a:p>
            <a:pPr marL="514350" indent="-514350">
              <a:buFont typeface="+mj-lt"/>
              <a:buAutoNum type="alphaLcPeriod"/>
            </a:pPr>
            <a:r>
              <a:rPr lang="ro-RO" b="1" dirty="0"/>
              <a:t>Lipsa de contact vizual </a:t>
            </a:r>
            <a:r>
              <a:rPr lang="ro-RO" dirty="0"/>
              <a:t>poate indica negativitate. </a:t>
            </a:r>
          </a:p>
          <a:p>
            <a:pPr marL="514350" indent="-514350">
              <a:buFont typeface="+mj-lt"/>
              <a:buAutoNum type="alphaLcPeriod"/>
            </a:pPr>
            <a:r>
              <a:rPr lang="ro-RO" dirty="0" smtClean="0"/>
              <a:t>Persoanele timide, anxioase </a:t>
            </a:r>
            <a:r>
              <a:rPr lang="ro-RO" b="1" dirty="0" smtClean="0"/>
              <a:t>nu pot stabili un contact </a:t>
            </a:r>
            <a:r>
              <a:rPr lang="ro-RO" b="1" dirty="0"/>
              <a:t>vizual</a:t>
            </a:r>
            <a:r>
              <a:rPr lang="ro-RO" dirty="0"/>
              <a:t>, fără </a:t>
            </a:r>
            <a:r>
              <a:rPr lang="ro-RO" dirty="0" smtClean="0"/>
              <a:t>simtă disconfort</a:t>
            </a:r>
            <a:r>
              <a:rPr lang="ro-RO" dirty="0"/>
              <a:t>. </a:t>
            </a:r>
            <a:endParaRPr lang="ro-RO" dirty="0" smtClean="0"/>
          </a:p>
          <a:p>
            <a:pPr marL="514350" indent="-514350">
              <a:buFont typeface="+mj-lt"/>
              <a:buAutoNum type="alphaLcPeriod"/>
            </a:pPr>
            <a:r>
              <a:rPr lang="ro-RO" b="1" dirty="0" smtClean="0"/>
              <a:t>Evitarea privirii indică neîncrederea în interlocutor .</a:t>
            </a:r>
          </a:p>
          <a:p>
            <a:pPr marL="514350" indent="-514350">
              <a:buFont typeface="+mj-lt"/>
              <a:buAutoNum type="alphaLcPeriod"/>
            </a:pPr>
            <a:r>
              <a:rPr lang="ro-RO" dirty="0" smtClean="0"/>
              <a:t>Interlocutorul neliniștit chiar </a:t>
            </a:r>
            <a:r>
              <a:rPr lang="ro-RO" dirty="0"/>
              <a:t>și în timp ce </a:t>
            </a:r>
            <a:r>
              <a:rPr lang="ro-RO" dirty="0" smtClean="0"/>
              <a:t>are o privire directă, indică </a:t>
            </a:r>
            <a:r>
              <a:rPr lang="ro-RO" dirty="0"/>
              <a:t>faptul că </a:t>
            </a:r>
            <a:r>
              <a:rPr lang="ro-RO" dirty="0" smtClean="0"/>
              <a:t>nu e atent la ce i se comunică.</a:t>
            </a:r>
            <a:endParaRPr lang="ro-RO" b="1" dirty="0" smtClean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49" y="4207220"/>
            <a:ext cx="357088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395785"/>
            <a:ext cx="10515600" cy="5781178"/>
          </a:xfrm>
        </p:spPr>
        <p:txBody>
          <a:bodyPr/>
          <a:lstStyle/>
          <a:p>
            <a:r>
              <a:rPr lang="ro-RO" b="1" dirty="0"/>
              <a:t>Când </a:t>
            </a:r>
            <a:r>
              <a:rPr lang="ro-RO" b="1" dirty="0" err="1"/>
              <a:t>vorbeşti</a:t>
            </a:r>
            <a:r>
              <a:rPr lang="ro-RO" b="1" dirty="0"/>
              <a:t> cu oamenii fii atent la semnalele emise de ei:</a:t>
            </a:r>
            <a:endParaRPr lang="ro-RO" dirty="0"/>
          </a:p>
          <a:p>
            <a:r>
              <a:rPr lang="ro-RO" dirty="0"/>
              <a:t> Dacă o persoană nu spune tot adevărul sau chiar minte atunci cel mai probabil se joacă cu ceasul de la mână, </a:t>
            </a:r>
            <a:r>
              <a:rPr lang="ro-RO" dirty="0" err="1"/>
              <a:t>îşi</a:t>
            </a:r>
            <a:r>
              <a:rPr lang="ro-RO" dirty="0"/>
              <a:t> scarpină gâtul, </a:t>
            </a:r>
            <a:r>
              <a:rPr lang="ro-RO" dirty="0" err="1"/>
              <a:t>îşi</a:t>
            </a:r>
            <a:r>
              <a:rPr lang="ro-RO" dirty="0"/>
              <a:t> freacă nasul, </a:t>
            </a:r>
            <a:r>
              <a:rPr lang="ro-RO" dirty="0" smtClean="0"/>
              <a:t>își acoperă gura cu mâna, nu </a:t>
            </a:r>
            <a:r>
              <a:rPr lang="ro-RO" dirty="0"/>
              <a:t>te </a:t>
            </a:r>
            <a:r>
              <a:rPr lang="ro-RO" dirty="0" err="1"/>
              <a:t>priveşte</a:t>
            </a:r>
            <a:r>
              <a:rPr lang="ro-RO" dirty="0"/>
              <a:t> direct în ochi.</a:t>
            </a:r>
          </a:p>
          <a:p>
            <a:r>
              <a:rPr lang="ro-RO" dirty="0" smtClean="0"/>
              <a:t>Dacă </a:t>
            </a:r>
            <a:r>
              <a:rPr lang="ro-RO" dirty="0"/>
              <a:t>interlocutorul e plictisit sau nu mai are timp să te asculte atunci el va deveni </a:t>
            </a:r>
            <a:r>
              <a:rPr lang="ro-RO" dirty="0" err="1"/>
              <a:t>neliniştit</a:t>
            </a:r>
            <a:r>
              <a:rPr lang="ro-RO" dirty="0"/>
              <a:t>, </a:t>
            </a:r>
            <a:r>
              <a:rPr lang="ro-RO" dirty="0" err="1"/>
              <a:t>îşi</a:t>
            </a:r>
            <a:r>
              <a:rPr lang="ro-RO" dirty="0"/>
              <a:t> va schimba </a:t>
            </a:r>
            <a:r>
              <a:rPr lang="ro-RO" dirty="0" smtClean="0"/>
              <a:t>continu </a:t>
            </a:r>
            <a:r>
              <a:rPr lang="ro-RO" dirty="0" err="1"/>
              <a:t>poziţia</a:t>
            </a:r>
            <a:r>
              <a:rPr lang="ro-RO" dirty="0"/>
              <a:t>, se va uita des la ceas, va privi prin încăpere </a:t>
            </a:r>
            <a:r>
              <a:rPr lang="ro-RO" dirty="0" err="1"/>
              <a:t>şi</a:t>
            </a:r>
            <a:r>
              <a:rPr lang="ro-RO" dirty="0"/>
              <a:t> mai ales spre </a:t>
            </a:r>
            <a:r>
              <a:rPr lang="ro-RO" dirty="0" err="1"/>
              <a:t>uşă</a:t>
            </a:r>
            <a:r>
              <a:rPr lang="ro-RO" dirty="0"/>
              <a:t>.</a:t>
            </a:r>
          </a:p>
          <a:p>
            <a:r>
              <a:rPr lang="ro-RO" dirty="0" smtClean="0"/>
              <a:t>Dacă </a:t>
            </a:r>
            <a:r>
              <a:rPr lang="ro-RO" dirty="0"/>
              <a:t>interlocutorul este în schimb interesat de ce îi spui te va privi în ochi, </a:t>
            </a:r>
            <a:r>
              <a:rPr lang="ro-RO" dirty="0" smtClean="0"/>
              <a:t>stând pe scaun își va apleca ușor trunchiul înainte, se </a:t>
            </a:r>
            <a:r>
              <a:rPr lang="ro-RO" dirty="0"/>
              <a:t>va apropia de tine concentrându-se la ce îi </a:t>
            </a:r>
            <a:r>
              <a:rPr lang="ro-RO" dirty="0" smtClean="0"/>
              <a:t>spui.</a:t>
            </a:r>
            <a:endParaRPr lang="ro-RO" dirty="0"/>
          </a:p>
          <a:p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338" y="4367284"/>
            <a:ext cx="3493826" cy="2490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627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2. LIMBAJUL </a:t>
            </a:r>
            <a:r>
              <a:rPr lang="ro-RO" sz="2800" b="1" dirty="0"/>
              <a:t>TĂCERII</a:t>
            </a:r>
            <a:endParaRPr lang="ro-RO" sz="28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5276211"/>
          </a:xfrm>
        </p:spPr>
        <p:txBody>
          <a:bodyPr/>
          <a:lstStyle/>
          <a:p>
            <a:r>
              <a:rPr lang="ro-RO" b="1" dirty="0"/>
              <a:t>A </a:t>
            </a:r>
            <a:r>
              <a:rPr lang="ro-RO" b="1" dirty="0" err="1"/>
              <a:t>şti</a:t>
            </a:r>
            <a:r>
              <a:rPr lang="ro-RO" b="1" dirty="0"/>
              <a:t> să taci e o calitate a </a:t>
            </a:r>
            <a:r>
              <a:rPr lang="ro-RO" b="1" dirty="0" smtClean="0"/>
              <a:t>omului, </a:t>
            </a:r>
            <a:r>
              <a:rPr lang="ro-RO" dirty="0" err="1"/>
              <a:t>preţuită</a:t>
            </a:r>
            <a:r>
              <a:rPr lang="ro-RO" dirty="0"/>
              <a:t> din cele mai vechi timpuri. Chiar prin tăcere, oamenii comunică ceva: aprobare, dezaprobare, </a:t>
            </a:r>
            <a:r>
              <a:rPr lang="ro-RO" dirty="0" err="1"/>
              <a:t>discreţie</a:t>
            </a:r>
            <a:r>
              <a:rPr lang="ro-RO" dirty="0"/>
              <a:t>, </a:t>
            </a:r>
            <a:r>
              <a:rPr lang="ro-RO" dirty="0" err="1"/>
              <a:t>raţiune</a:t>
            </a:r>
            <a:r>
              <a:rPr lang="ro-RO" dirty="0"/>
              <a:t>, </a:t>
            </a:r>
            <a:r>
              <a:rPr lang="ro-RO" dirty="0" err="1"/>
              <a:t>admiraţie</a:t>
            </a:r>
            <a:r>
              <a:rPr lang="ro-RO" dirty="0"/>
              <a:t>, etc</a:t>
            </a:r>
            <a:r>
              <a:rPr lang="ro-RO" dirty="0" smtClean="0"/>
              <a:t>.</a:t>
            </a:r>
          </a:p>
          <a:p>
            <a:pPr marL="0" indent="0">
              <a:buNone/>
            </a:pPr>
            <a:endParaRPr lang="ro-RO" dirty="0"/>
          </a:p>
          <a:p>
            <a:r>
              <a:rPr lang="ro-RO" b="1" dirty="0" smtClean="0"/>
              <a:t>Apelăm la tăcere </a:t>
            </a:r>
            <a:r>
              <a:rPr lang="ro-RO" b="1" dirty="0"/>
              <a:t>atunci </a:t>
            </a:r>
            <a:r>
              <a:rPr lang="ro-RO" b="1" dirty="0" smtClean="0"/>
              <a:t>când</a:t>
            </a:r>
            <a:r>
              <a:rPr lang="ro-RO" dirty="0"/>
              <a:t>:</a:t>
            </a:r>
          </a:p>
          <a:p>
            <a:pPr marL="0" indent="0">
              <a:buNone/>
            </a:pPr>
            <a:r>
              <a:rPr lang="ro-RO" dirty="0"/>
              <a:t>* Dezaprobăm anumite opinii.</a:t>
            </a:r>
          </a:p>
          <a:p>
            <a:pPr marL="0" indent="0">
              <a:buNone/>
            </a:pPr>
            <a:r>
              <a:rPr lang="ro-RO" dirty="0"/>
              <a:t>* Dorim să </a:t>
            </a:r>
            <a:r>
              <a:rPr lang="ro-RO" dirty="0" smtClean="0"/>
              <a:t>păstrăm confidențialitatea unor informații.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* Dorim să nu facem rău cuiva.</a:t>
            </a:r>
          </a:p>
          <a:p>
            <a:pPr marL="0" indent="0">
              <a:buNone/>
            </a:pPr>
            <a:r>
              <a:rPr lang="ro-RO" dirty="0"/>
              <a:t>* Apreciem că timpul poate rezolva o </a:t>
            </a:r>
            <a:r>
              <a:rPr lang="ro-RO" dirty="0" err="1"/>
              <a:t>situaţie</a:t>
            </a:r>
            <a:r>
              <a:rPr lang="ro-RO" dirty="0"/>
              <a:t> delicată.</a:t>
            </a:r>
          </a:p>
          <a:p>
            <a:pPr marL="0" indent="0">
              <a:buNone/>
            </a:pPr>
            <a:r>
              <a:rPr lang="ro-RO" dirty="0"/>
              <a:t>*  Credem că dacă vorbim </a:t>
            </a:r>
            <a:r>
              <a:rPr lang="ro-RO" dirty="0" smtClean="0"/>
              <a:t>putem genera conflicte.</a:t>
            </a:r>
            <a:endParaRPr lang="ro-RO" dirty="0"/>
          </a:p>
          <a:p>
            <a:endParaRPr lang="ro-RO" dirty="0"/>
          </a:p>
        </p:txBody>
      </p:sp>
      <p:pic>
        <p:nvPicPr>
          <p:cNvPr id="4" name="I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055" y="4290994"/>
            <a:ext cx="1124170" cy="112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995" y="5572684"/>
            <a:ext cx="1115104" cy="113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95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3741"/>
          </a:xfrm>
        </p:spPr>
        <p:txBody>
          <a:bodyPr>
            <a:normAutofit/>
          </a:bodyPr>
          <a:lstStyle/>
          <a:p>
            <a:r>
              <a:rPr lang="ro-RO" sz="2800" b="1" dirty="0" smtClean="0"/>
              <a:t>3. LIMBAJUL TIMPULUI</a:t>
            </a:r>
            <a:endParaRPr lang="ro-RO" sz="2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0" y="818866"/>
            <a:ext cx="10515600" cy="5358097"/>
          </a:xfrm>
        </p:spPr>
        <p:txBody>
          <a:bodyPr>
            <a:normAutofit fontScale="92500" lnSpcReduction="10000"/>
          </a:bodyPr>
          <a:lstStyle/>
          <a:p>
            <a:r>
              <a:rPr lang="ro-RO" dirty="0" err="1" smtClean="0"/>
              <a:t>Toţi</a:t>
            </a:r>
            <a:r>
              <a:rPr lang="ro-RO" dirty="0" smtClean="0"/>
              <a:t> </a:t>
            </a:r>
            <a:r>
              <a:rPr lang="ro-RO" dirty="0"/>
              <a:t>ne aflăm permanent sub </a:t>
            </a:r>
            <a:r>
              <a:rPr lang="ro-RO" b="1" dirty="0"/>
              <a:t>presiunea </a:t>
            </a:r>
            <a:r>
              <a:rPr lang="ro-RO" b="1" dirty="0" smtClean="0"/>
              <a:t>timpului, </a:t>
            </a:r>
            <a:r>
              <a:rPr lang="ro-RO" dirty="0" err="1" smtClean="0"/>
              <a:t>deorece</a:t>
            </a:r>
            <a:r>
              <a:rPr lang="ro-RO" dirty="0" smtClean="0"/>
              <a:t> este o resursă limitată. </a:t>
            </a:r>
          </a:p>
          <a:p>
            <a:r>
              <a:rPr lang="ro-RO" b="1" dirty="0" smtClean="0"/>
              <a:t>Folosirea </a:t>
            </a:r>
            <a:r>
              <a:rPr lang="ro-RO" b="1" dirty="0"/>
              <a:t>eficientă a timpului </a:t>
            </a:r>
            <a:r>
              <a:rPr lang="ro-RO" dirty="0" smtClean="0"/>
              <a:t>depinde de </a:t>
            </a:r>
            <a:r>
              <a:rPr lang="ro-RO" b="1" dirty="0" err="1"/>
              <a:t>prezenţa</a:t>
            </a:r>
            <a:r>
              <a:rPr lang="ro-RO" b="1" dirty="0"/>
              <a:t> unor trăsături </a:t>
            </a:r>
            <a:r>
              <a:rPr lang="ro-RO" b="1" dirty="0" smtClean="0"/>
              <a:t>de personalitate: - </a:t>
            </a:r>
            <a:r>
              <a:rPr lang="ro-RO" dirty="0" smtClean="0"/>
              <a:t>capacitate de memorare,- flexibilitate comportament,- </a:t>
            </a:r>
            <a:r>
              <a:rPr lang="ro-RO" dirty="0"/>
              <a:t>spirit de </a:t>
            </a:r>
            <a:r>
              <a:rPr lang="ro-RO" dirty="0" err="1"/>
              <a:t>observaţie</a:t>
            </a:r>
            <a:r>
              <a:rPr lang="ro-RO" dirty="0" smtClean="0"/>
              <a:t>,- </a:t>
            </a:r>
            <a:r>
              <a:rPr lang="ro-RO" dirty="0"/>
              <a:t>capacitate de efort</a:t>
            </a:r>
            <a:r>
              <a:rPr lang="ro-RO" dirty="0" smtClean="0"/>
              <a:t>,- </a:t>
            </a:r>
            <a:r>
              <a:rPr lang="ro-RO" dirty="0"/>
              <a:t>capacitatea de a stabili </a:t>
            </a:r>
            <a:r>
              <a:rPr lang="ro-RO" dirty="0" err="1"/>
              <a:t>priorităţi</a:t>
            </a:r>
            <a:r>
              <a:rPr lang="ro-RO" dirty="0" smtClean="0"/>
              <a:t>.</a:t>
            </a:r>
          </a:p>
          <a:p>
            <a:r>
              <a:rPr lang="ro-RO" dirty="0" smtClean="0"/>
              <a:t> </a:t>
            </a:r>
            <a:r>
              <a:rPr lang="ro-RO" dirty="0"/>
              <a:t>În </a:t>
            </a:r>
            <a:r>
              <a:rPr lang="ro-RO" dirty="0" err="1"/>
              <a:t>funcţie</a:t>
            </a:r>
            <a:r>
              <a:rPr lang="ro-RO" dirty="0"/>
              <a:t> de modul cum </a:t>
            </a:r>
            <a:r>
              <a:rPr lang="ro-RO" dirty="0" err="1"/>
              <a:t>ştim</a:t>
            </a:r>
            <a:r>
              <a:rPr lang="ro-RO" dirty="0"/>
              <a:t> să gestionăm timpul, putem afirma că </a:t>
            </a:r>
            <a:r>
              <a:rPr lang="ro-RO" b="1" dirty="0"/>
              <a:t>folosim această resursă pentru a comunica.</a:t>
            </a:r>
          </a:p>
          <a:p>
            <a:r>
              <a:rPr lang="ro-RO" b="1" u="sng" dirty="0" smtClean="0"/>
              <a:t>Reguli de utilizare eficientă a timpului </a:t>
            </a:r>
            <a:r>
              <a:rPr lang="ro-RO" dirty="0" smtClean="0"/>
              <a:t>: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* Pune pe primul plan </a:t>
            </a:r>
            <a:r>
              <a:rPr lang="ro-RO" dirty="0" err="1"/>
              <a:t>esenţialul</a:t>
            </a:r>
            <a:r>
              <a:rPr lang="ro-RO" dirty="0"/>
              <a:t>.</a:t>
            </a:r>
          </a:p>
          <a:p>
            <a:pPr marL="0" indent="0">
              <a:buNone/>
            </a:pPr>
            <a:r>
              <a:rPr lang="ro-RO" dirty="0"/>
              <a:t>* Alege metodele de lucru care </a:t>
            </a:r>
            <a:r>
              <a:rPr lang="ro-RO" dirty="0" err="1"/>
              <a:t>ţi</a:t>
            </a:r>
            <a:r>
              <a:rPr lang="ro-RO" dirty="0"/>
              <a:t> se potrivesc cel mai </a:t>
            </a:r>
            <a:r>
              <a:rPr lang="ro-RO" dirty="0" smtClean="0"/>
              <a:t>bine</a:t>
            </a:r>
          </a:p>
          <a:p>
            <a:pPr marL="0" indent="0">
              <a:buNone/>
            </a:pPr>
            <a:r>
              <a:rPr lang="ro-RO" dirty="0" smtClean="0"/>
              <a:t> </a:t>
            </a:r>
            <a:r>
              <a:rPr lang="ro-RO" dirty="0" err="1"/>
              <a:t>şi</a:t>
            </a:r>
            <a:r>
              <a:rPr lang="ro-RO" dirty="0"/>
              <a:t> care corespund sistemului </a:t>
            </a:r>
            <a:r>
              <a:rPr lang="ro-RO" dirty="0" err="1"/>
              <a:t>şi</a:t>
            </a:r>
            <a:r>
              <a:rPr lang="ro-RO" dirty="0"/>
              <a:t> stilului propriu de lucru.</a:t>
            </a:r>
          </a:p>
          <a:p>
            <a:pPr marL="0" indent="0">
              <a:buNone/>
            </a:pPr>
            <a:r>
              <a:rPr lang="ro-RO" dirty="0"/>
              <a:t>* Acordă </a:t>
            </a:r>
            <a:r>
              <a:rPr lang="ro-RO" dirty="0" err="1"/>
              <a:t>importanţă</a:t>
            </a:r>
            <a:r>
              <a:rPr lang="ro-RO" dirty="0"/>
              <a:t> autodisciplinei.</a:t>
            </a:r>
          </a:p>
          <a:p>
            <a:pPr marL="0" indent="0">
              <a:buNone/>
            </a:pPr>
            <a:r>
              <a:rPr lang="ro-RO" dirty="0"/>
              <a:t>* Fii </a:t>
            </a:r>
            <a:r>
              <a:rPr lang="ro-RO" dirty="0" smtClean="0"/>
              <a:t>flexibil, adaptează-te la schimbări.</a:t>
            </a:r>
            <a:endParaRPr lang="ro-RO" dirty="0"/>
          </a:p>
          <a:p>
            <a:pPr marL="0" indent="0">
              <a:buNone/>
            </a:pPr>
            <a:r>
              <a:rPr lang="ro-RO" dirty="0"/>
              <a:t>* Combate rutina.</a:t>
            </a:r>
          </a:p>
          <a:p>
            <a:pPr marL="0" indent="0">
              <a:buNone/>
            </a:pPr>
            <a:r>
              <a:rPr lang="ro-RO" dirty="0"/>
              <a:t>* Descoperă </a:t>
            </a:r>
            <a:r>
              <a:rPr lang="ro-RO" dirty="0" smtClean="0"/>
              <a:t>bioritmul </a:t>
            </a:r>
            <a:r>
              <a:rPr lang="ro-RO" dirty="0"/>
              <a:t>organismului său.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032" y="2775098"/>
            <a:ext cx="4215637" cy="300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64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ă">
  <a:themeElements>
    <a:clrScheme name="Hârti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ntegrală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ă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249</TotalTime>
  <Words>582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Integrală</vt:lpstr>
      <vt:lpstr>COMUNICAREA NONVERBALĂ </vt:lpstr>
      <vt:lpstr>CUPRINS</vt:lpstr>
      <vt:lpstr>ELEMENTELE COMUNICĂRII NONVERBALE</vt:lpstr>
      <vt:lpstr>1. LIMBAJUL CORPULUI </vt:lpstr>
      <vt:lpstr>PowerPoint Presentation</vt:lpstr>
      <vt:lpstr>PowerPoint Presentation</vt:lpstr>
      <vt:lpstr>PowerPoint Presentation</vt:lpstr>
      <vt:lpstr>2. LIMBAJUL TĂCERII</vt:lpstr>
      <vt:lpstr>3. LIMBAJUL TIMPULUI</vt:lpstr>
      <vt:lpstr>4. APLICAȚII</vt:lpstr>
      <vt:lpstr>d. Cum te simți azi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COMUNICAREA NONVERBALĂ - partea I-</dc:title>
  <dc:creator>Dana</dc:creator>
  <cp:lastModifiedBy>Elena Cerkez</cp:lastModifiedBy>
  <cp:revision>23</cp:revision>
  <dcterms:created xsi:type="dcterms:W3CDTF">2020-04-01T13:54:12Z</dcterms:created>
  <dcterms:modified xsi:type="dcterms:W3CDTF">2020-08-12T12:30:06Z</dcterms:modified>
</cp:coreProperties>
</file>